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34" r:id="rId12"/>
    <p:sldId id="268" r:id="rId13"/>
    <p:sldId id="336" r:id="rId14"/>
    <p:sldId id="410" r:id="rId15"/>
    <p:sldId id="270" r:id="rId16"/>
    <p:sldId id="346" r:id="rId17"/>
    <p:sldId id="271" r:id="rId18"/>
    <p:sldId id="352" r:id="rId19"/>
    <p:sldId id="388" r:id="rId20"/>
    <p:sldId id="412" r:id="rId21"/>
    <p:sldId id="413" r:id="rId22"/>
    <p:sldId id="392" r:id="rId23"/>
    <p:sldId id="393" r:id="rId24"/>
    <p:sldId id="394" r:id="rId25"/>
    <p:sldId id="273" r:id="rId26"/>
    <p:sldId id="274" r:id="rId27"/>
    <p:sldId id="411" r:id="rId28"/>
    <p:sldId id="276" r:id="rId29"/>
    <p:sldId id="407" r:id="rId30"/>
    <p:sldId id="279" r:id="rId31"/>
    <p:sldId id="280" r:id="rId32"/>
    <p:sldId id="281" r:id="rId33"/>
    <p:sldId id="282" r:id="rId34"/>
    <p:sldId id="364" r:id="rId35"/>
    <p:sldId id="365" r:id="rId36"/>
    <p:sldId id="359" r:id="rId37"/>
    <p:sldId id="360" r:id="rId38"/>
    <p:sldId id="289" r:id="rId39"/>
    <p:sldId id="380" r:id="rId40"/>
    <p:sldId id="290" r:id="rId41"/>
    <p:sldId id="409" r:id="rId42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86387" autoAdjust="0"/>
  </p:normalViewPr>
  <p:slideViewPr>
    <p:cSldViewPr snapToGrid="0" snapToObjects="1">
      <p:cViewPr varScale="1">
        <p:scale>
          <a:sx n="63" d="100"/>
          <a:sy n="63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E3D8-4E18-4CAE-855D-8CF12C7A12F7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65F41-1209-443A-B8EF-BFF1B6EC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849D2-9AB0-424F-BDFA-EF64E0AD000C}" type="slidenum">
              <a:rPr lang="en-US"/>
              <a:pPr/>
              <a:t>10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2113" y="514350"/>
            <a:ext cx="3443287" cy="25828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49" y="3269485"/>
            <a:ext cx="6819704" cy="3098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E3CB4-D12E-41E0-97A6-17F48F8E72A5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14350"/>
            <a:ext cx="3443287" cy="258286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269331"/>
            <a:ext cx="6817360" cy="30977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CA0E9-9510-4886-873D-B0877E261317}" type="slidenum">
              <a:rPr lang="en-US"/>
              <a:pPr/>
              <a:t>26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14350"/>
            <a:ext cx="3443287" cy="25828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0" y="3269331"/>
            <a:ext cx="6817360" cy="30977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author/sarah-zhang/" TargetMode="External"/><Relationship Id="rId2" Type="http://schemas.openxmlformats.org/officeDocument/2006/relationships/hyperlink" Target="https://www.theatlantic.com/scienc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evelopmentapprovalprocess/smallbusinessassistance/ucm2007049.htm" TargetMode="External"/><Relationship Id="rId2" Type="http://schemas.openxmlformats.org/officeDocument/2006/relationships/hyperlink" Target="https://www.fda.gov/drugs/developmentapprovalprocess/howdrugsaredevelopedandapproved/approvalapplications/investigationalnewdrugindapplication/ucm071098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663"/>
            <a:ext cx="7772400" cy="2204787"/>
          </a:xfrm>
        </p:spPr>
        <p:txBody>
          <a:bodyPr/>
          <a:lstStyle/>
          <a:p>
            <a:r>
              <a:rPr lang="en-US" sz="3200" dirty="0"/>
              <a:t>FDA Processes for Assuring Safety and Efficacy for Ophthalmic Drugs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9375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Wiley A. Chambers, M.D.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Ophthalmology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Office of New Drugs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Center for Drug Evaluation and Research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Food and Drug Administration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17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9700"/>
            <a:ext cx="7584909" cy="92602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Federal Food, Drug and Cosmetic Act (as amended)/ Public Health Service Act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88169"/>
            <a:ext cx="8509103" cy="470765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dirty="0"/>
              <a:t>Regulation of Interstate Commerce</a:t>
            </a:r>
          </a:p>
          <a:p>
            <a:pPr lvl="1"/>
            <a:r>
              <a:rPr lang="en-US" sz="2800" dirty="0"/>
              <a:t>Drugs 		</a:t>
            </a:r>
            <a:r>
              <a:rPr lang="en-US" sz="2800" dirty="0">
                <a:solidFill>
                  <a:srgbClr val="00B050"/>
                </a:solidFill>
              </a:rPr>
              <a:t>pre market clearance</a:t>
            </a:r>
          </a:p>
          <a:p>
            <a:pPr lvl="1"/>
            <a:r>
              <a:rPr lang="en-US" sz="2800" dirty="0"/>
              <a:t>Biologics	</a:t>
            </a:r>
            <a:r>
              <a:rPr lang="en-US" sz="2800" dirty="0">
                <a:solidFill>
                  <a:srgbClr val="00B050"/>
                </a:solidFill>
              </a:rPr>
              <a:t>pre market clearance</a:t>
            </a:r>
          </a:p>
          <a:p>
            <a:pPr lvl="1"/>
            <a:r>
              <a:rPr lang="en-US" sz="2800" dirty="0"/>
              <a:t>Devices	</a:t>
            </a:r>
            <a:r>
              <a:rPr lang="en-US" sz="2800" dirty="0">
                <a:solidFill>
                  <a:srgbClr val="00B050"/>
                </a:solidFill>
              </a:rPr>
              <a:t>pre market clearance</a:t>
            </a:r>
          </a:p>
          <a:p>
            <a:pPr lvl="1"/>
            <a:r>
              <a:rPr lang="en-US" sz="2800" dirty="0"/>
              <a:t>Foods</a:t>
            </a:r>
          </a:p>
          <a:p>
            <a:pPr lvl="1"/>
            <a:r>
              <a:rPr lang="en-US" sz="2800" dirty="0"/>
              <a:t>Cosmetics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NOT Procedures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1168"/>
            <a:ext cx="8509103" cy="926020"/>
          </a:xfrm>
        </p:spPr>
        <p:txBody>
          <a:bodyPr/>
          <a:lstStyle/>
          <a:p>
            <a:r>
              <a:rPr lang="en-US" altLang="en-US" dirty="0"/>
              <a:t>Food and Drugs Act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1906</a:t>
            </a:r>
          </a:p>
          <a:p>
            <a:pPr lvl="1"/>
            <a:r>
              <a:rPr lang="en-US" altLang="en-US" dirty="0"/>
              <a:t>Prohibits interstate commerce of misbranded and adulterated foods, drinks and drugs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16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ffectLst/>
              </a:rPr>
              <a:t>Lash Lure</a:t>
            </a:r>
          </a:p>
        </p:txBody>
      </p:sp>
      <p:pic>
        <p:nvPicPr>
          <p:cNvPr id="125956" name="Picture 4" descr="lashlu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0"/>
            <a:ext cx="7772400" cy="5943600"/>
          </a:xfr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01965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82700"/>
            <a:ext cx="8509103" cy="926020"/>
          </a:xfrm>
        </p:spPr>
        <p:txBody>
          <a:bodyPr/>
          <a:lstStyle/>
          <a:p>
            <a:r>
              <a:rPr lang="en-US" altLang="en-US" dirty="0"/>
              <a:t>Food Drug &amp; Cosmetic Act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1938</a:t>
            </a:r>
          </a:p>
          <a:p>
            <a:pPr lvl="1"/>
            <a:r>
              <a:rPr lang="en-US" altLang="en-US" dirty="0"/>
              <a:t>Response to products such as Elixir Sulfanilamide and Lash Lure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Review of Drug Safety</a:t>
            </a:r>
          </a:p>
          <a:p>
            <a:r>
              <a:rPr lang="en-US" altLang="en-US" dirty="0"/>
              <a:t>Pre-market Review of Drugs</a:t>
            </a:r>
          </a:p>
        </p:txBody>
      </p:sp>
    </p:spTree>
    <p:extLst>
      <p:ext uri="{BB962C8B-B14F-4D97-AF65-F5344CB8AC3E}">
        <p14:creationId xmlns:p14="http://schemas.microsoft.com/office/powerpoint/2010/main" val="256578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53658"/>
            <a:ext cx="8509103" cy="926020"/>
          </a:xfrm>
        </p:spPr>
        <p:txBody>
          <a:bodyPr>
            <a:normAutofit/>
          </a:bodyPr>
          <a:lstStyle/>
          <a:p>
            <a:r>
              <a:rPr lang="en-US" dirty="0"/>
              <a:t>Amendments to FD&amp;C Act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36295"/>
            <a:ext cx="8509103" cy="4659524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Durham-Humphrey -1951					OTC/Rx</a:t>
            </a:r>
          </a:p>
          <a:p>
            <a:r>
              <a:rPr lang="en-US" sz="4400" dirty="0"/>
              <a:t>Kefauver-Harris -1962						Require efficacy</a:t>
            </a:r>
          </a:p>
          <a:p>
            <a:r>
              <a:rPr lang="en-US" sz="4400" dirty="0"/>
              <a:t>Medical Device Amendments –1976		Devices</a:t>
            </a:r>
          </a:p>
          <a:p>
            <a:r>
              <a:rPr lang="en-US" sz="4400" dirty="0"/>
              <a:t>Orphan Drug Act – 1983					Orphan Incentives</a:t>
            </a:r>
          </a:p>
          <a:p>
            <a:r>
              <a:rPr lang="en-US" sz="4400" dirty="0"/>
              <a:t>Hatch-Waxman – 1984						Generics</a:t>
            </a:r>
          </a:p>
          <a:p>
            <a:pPr lvl="0"/>
            <a:r>
              <a:rPr lang="en-US" sz="4400" dirty="0"/>
              <a:t>PDUFA - 1992            						User Fees  </a:t>
            </a:r>
          </a:p>
          <a:p>
            <a:r>
              <a:rPr lang="en-US" sz="4400" dirty="0"/>
              <a:t>DSHEA – 1994								Dietary Supplements</a:t>
            </a:r>
          </a:p>
          <a:p>
            <a:r>
              <a:rPr lang="en-US" sz="4400" dirty="0"/>
              <a:t>Medical Device User Fee and Modernization Act of 2002	</a:t>
            </a:r>
          </a:p>
          <a:p>
            <a:r>
              <a:rPr lang="en-US" sz="4400" dirty="0"/>
              <a:t>User Fee Renewals – 1997, 2002, 2007, 2012, 2017</a:t>
            </a:r>
          </a:p>
          <a:p>
            <a:r>
              <a:rPr lang="en-US" sz="4400" dirty="0"/>
              <a:t>Best Pharmaceuticals for Children Act -2002, 2007	Pediatrics</a:t>
            </a:r>
          </a:p>
          <a:p>
            <a:r>
              <a:rPr lang="en-US" sz="4400" dirty="0"/>
              <a:t>Pediatric Research Equity Act – 2003, 2007			Pediatrics</a:t>
            </a:r>
          </a:p>
          <a:p>
            <a:r>
              <a:rPr lang="en-US" sz="4400" dirty="0"/>
              <a:t>21</a:t>
            </a:r>
            <a:r>
              <a:rPr lang="en-US" sz="4400" baseline="30000" dirty="0"/>
              <a:t>st</a:t>
            </a:r>
            <a:r>
              <a:rPr lang="en-US" sz="4400" dirty="0"/>
              <a:t> Century Cures – 2016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8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0" dirty="0">
                <a:effectLst/>
              </a:rPr>
              <a:t>FD&amp;C Act (as amended)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008605"/>
          </a:xfrm>
        </p:spPr>
        <p:txBody>
          <a:bodyPr/>
          <a:lstStyle/>
          <a:p>
            <a:r>
              <a:rPr lang="en-US" sz="2800" b="0" dirty="0"/>
              <a:t>Prohibits interstate transportation of unapproved new drug products</a:t>
            </a:r>
          </a:p>
          <a:p>
            <a:endParaRPr lang="en-US" sz="2800" b="0" dirty="0"/>
          </a:p>
          <a:p>
            <a:r>
              <a:rPr lang="en-US" sz="2800" b="0" dirty="0"/>
              <a:t>Requires substantial evidence of safety and efficacy as the basis of approval of new drugs</a:t>
            </a:r>
          </a:p>
          <a:p>
            <a:endParaRPr lang="en-US" sz="2800" b="0" dirty="0"/>
          </a:p>
          <a:p>
            <a:r>
              <a:rPr lang="en-US" sz="2800" b="0" dirty="0"/>
              <a:t>Permits the FDA to grant exemptions from the FD&amp;C Act to study new drug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2050"/>
            <a:ext cx="1045779" cy="474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9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85742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Mission of the Center for Drug Evaluation and Research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811" y="2165684"/>
            <a:ext cx="7924800" cy="362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b="0" dirty="0">
                <a:solidFill>
                  <a:schemeClr val="accent2"/>
                </a:solidFill>
              </a:rPr>
              <a:t>Assure that safe and effective drugs are available to the American people.</a:t>
            </a:r>
          </a:p>
        </p:txBody>
      </p:sp>
    </p:spTree>
    <p:extLst>
      <p:ext uri="{BB962C8B-B14F-4D97-AF65-F5344CB8AC3E}">
        <p14:creationId xmlns:p14="http://schemas.microsoft.com/office/powerpoint/2010/main" val="157887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324" y="304800"/>
            <a:ext cx="8229600" cy="762000"/>
          </a:xfrm>
        </p:spPr>
        <p:txBody>
          <a:bodyPr/>
          <a:lstStyle/>
          <a:p>
            <a:r>
              <a:rPr lang="en-US" dirty="0"/>
              <a:t>Accomplished by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1496"/>
            <a:ext cx="8229600" cy="47946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Monitoring Drug Development Process during Investigational Stages</a:t>
            </a:r>
          </a:p>
          <a:p>
            <a:pPr lvl="1"/>
            <a:r>
              <a:rPr lang="en-US" dirty="0"/>
              <a:t>Most of this process is confidential</a:t>
            </a:r>
          </a:p>
          <a:p>
            <a:pPr lvl="1"/>
            <a:endParaRPr lang="en-US" dirty="0"/>
          </a:p>
          <a:p>
            <a:r>
              <a:rPr lang="en-US" sz="2800" dirty="0"/>
              <a:t>Approving New Drug Products that are safe and efficacious</a:t>
            </a:r>
          </a:p>
          <a:p>
            <a:pPr lvl="1"/>
            <a:r>
              <a:rPr lang="en-US" dirty="0"/>
              <a:t>Confidential until approval and then designed to be transparent</a:t>
            </a:r>
          </a:p>
          <a:p>
            <a:endParaRPr lang="en-US" sz="2800" dirty="0"/>
          </a:p>
          <a:p>
            <a:r>
              <a:rPr lang="en-US" sz="2800" dirty="0"/>
              <a:t>Monitoring Adverse Events after Approval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1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1168"/>
            <a:ext cx="8509103" cy="926020"/>
          </a:xfrm>
        </p:spPr>
        <p:txBody>
          <a:bodyPr/>
          <a:lstStyle/>
          <a:p>
            <a:r>
              <a:rPr lang="en-US" altLang="en-US" dirty="0"/>
              <a:t>What does the FDA </a:t>
            </a:r>
            <a:r>
              <a:rPr lang="en-US" altLang="en-US" dirty="0">
                <a:solidFill>
                  <a:srgbClr val="FF3300"/>
                </a:solidFill>
              </a:rPr>
              <a:t>not</a:t>
            </a:r>
            <a:r>
              <a:rPr lang="en-US" altLang="en-US" dirty="0"/>
              <a:t> do?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47168"/>
            <a:ext cx="8509103" cy="42860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Conduct clinical studies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Choose which products a company will study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Force companies to market products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Regulate the practice of medicine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359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1168"/>
            <a:ext cx="8509103" cy="926020"/>
          </a:xfrm>
        </p:spPr>
        <p:txBody>
          <a:bodyPr/>
          <a:lstStyle/>
          <a:p>
            <a:r>
              <a:rPr lang="en-US" altLang="en-US" dirty="0"/>
              <a:t>Clinical use may consist of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Approved Use</a:t>
            </a:r>
          </a:p>
          <a:p>
            <a:endParaRPr lang="en-US" altLang="en-US" dirty="0"/>
          </a:p>
          <a:p>
            <a:r>
              <a:rPr lang="en-US" altLang="en-US" dirty="0"/>
              <a:t>Investigational Use</a:t>
            </a:r>
          </a:p>
        </p:txBody>
      </p:sp>
    </p:spTree>
    <p:extLst>
      <p:ext uri="{BB962C8B-B14F-4D97-AF65-F5344CB8AC3E}">
        <p14:creationId xmlns:p14="http://schemas.microsoft.com/office/powerpoint/2010/main" val="274637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537" y="304800"/>
            <a:ext cx="8229600" cy="76200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dirty="0"/>
              <a:t>This presentation reflects the views of the author and should not be construed to represent Food and Drug Administration’s (FDA’s) views or policies.</a:t>
            </a:r>
          </a:p>
          <a:p>
            <a:pPr>
              <a:lnSpc>
                <a:spcPct val="90000"/>
              </a:lnSpc>
            </a:pPr>
            <a:endParaRPr lang="en-US" sz="2800" b="0" dirty="0"/>
          </a:p>
          <a:p>
            <a:pPr>
              <a:lnSpc>
                <a:spcPct val="90000"/>
              </a:lnSpc>
            </a:pPr>
            <a:r>
              <a:rPr lang="en-US" sz="2800" b="0" dirty="0"/>
              <a:t>The speaker has no financial interest or other relationship with the manufacturer of any commercial product discussed or with the manufacturer of any competing commercial product.</a:t>
            </a:r>
          </a:p>
          <a:p>
            <a:pPr>
              <a:lnSpc>
                <a:spcPct val="90000"/>
              </a:lnSpc>
              <a:buNone/>
            </a:pP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2050"/>
            <a:ext cx="935421" cy="474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9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53658"/>
            <a:ext cx="7761372" cy="926020"/>
          </a:xfrm>
        </p:spPr>
        <p:txBody>
          <a:bodyPr/>
          <a:lstStyle/>
          <a:p>
            <a:r>
              <a:rPr lang="en-US" dirty="0"/>
              <a:t>Being careful about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72127"/>
            <a:ext cx="8509103" cy="47236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 if the trial is being conducted under an IND</a:t>
            </a:r>
          </a:p>
          <a:p>
            <a:r>
              <a:rPr lang="en-US" dirty="0"/>
              <a:t>Ask for the IND number</a:t>
            </a:r>
          </a:p>
          <a:p>
            <a:r>
              <a:rPr lang="en-US" dirty="0">
                <a:solidFill>
                  <a:srgbClr val="FF0000"/>
                </a:solidFill>
              </a:rPr>
              <a:t>Question any trial that charges for the investigational product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Clinicaltrials.gov</a:t>
            </a:r>
            <a:r>
              <a:rPr lang="en-US" dirty="0"/>
              <a:t> is a listing of clinical trials</a:t>
            </a:r>
          </a:p>
          <a:p>
            <a:pPr lvl="1"/>
            <a:r>
              <a:rPr lang="en-US" dirty="0"/>
              <a:t>The listing is neither from the FDA nor reviewed by the FDA</a:t>
            </a:r>
          </a:p>
          <a:p>
            <a:pPr lvl="1"/>
            <a:r>
              <a:rPr lang="en-US" dirty="0"/>
              <a:t>Only some of these listed trials may have an IND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14399"/>
            <a:ext cx="7408445" cy="572289"/>
          </a:xfrm>
        </p:spPr>
        <p:txBody>
          <a:bodyPr>
            <a:noAutofit/>
          </a:bodyPr>
          <a:lstStyle/>
          <a:p>
            <a:r>
              <a:rPr lang="en-US" sz="1600" b="1" cap="all" dirty="0">
                <a:solidFill>
                  <a:srgbClr val="F0204F"/>
                </a:solidFill>
                <a:latin typeface="Druk"/>
                <a:hlinkClick r:id="rId2"/>
              </a:rPr>
              <a:t>SCIENCE</a:t>
            </a:r>
            <a:br>
              <a:rPr lang="en-US" sz="2000" b="1" cap="all" dirty="0">
                <a:solidFill>
                  <a:srgbClr val="F0204F"/>
                </a:solidFill>
                <a:latin typeface="Druk"/>
              </a:rPr>
            </a:br>
            <a:r>
              <a:rPr lang="en-US" sz="2000" b="1" dirty="0">
                <a:solidFill>
                  <a:srgbClr val="000000"/>
                </a:solidFill>
                <a:latin typeface="Noe Text"/>
              </a:rPr>
              <a:t>A Woman Went Blind After Stem Cells Were Injected in Her Eyes</a:t>
            </a:r>
            <a:br>
              <a:rPr lang="en-US" sz="2000" b="1" dirty="0">
                <a:solidFill>
                  <a:srgbClr val="000000"/>
                </a:solidFill>
                <a:latin typeface="Noe Text"/>
              </a:rPr>
            </a:br>
            <a:r>
              <a:rPr lang="en-US" sz="2000" dirty="0">
                <a:solidFill>
                  <a:srgbClr val="5E6A74"/>
                </a:solidFill>
                <a:latin typeface="Lyon Text"/>
              </a:rPr>
              <a:t>And she isn’t the only one.</a:t>
            </a:r>
            <a:br>
              <a:rPr lang="en-US" sz="2000" dirty="0">
                <a:solidFill>
                  <a:srgbClr val="5E6A74"/>
                </a:solidFill>
                <a:latin typeface="Lyon Text"/>
              </a:rPr>
            </a:br>
            <a:br>
              <a:rPr lang="en-US" sz="2000" dirty="0">
                <a:solidFill>
                  <a:srgbClr val="5E6A74"/>
                </a:solidFill>
                <a:latin typeface="Lyon Text"/>
              </a:rPr>
            </a:br>
            <a:r>
              <a:rPr lang="en-US" sz="1400" b="1" cap="all" dirty="0">
                <a:solidFill>
                  <a:srgbClr val="F0204F"/>
                </a:solidFill>
                <a:latin typeface="Graphik"/>
                <a:hlinkClick r:id="rId3"/>
              </a:rPr>
              <a:t>SARAH ZHANG</a:t>
            </a:r>
            <a:r>
              <a:rPr lang="en-US" sz="1400" b="1" cap="all" dirty="0">
                <a:solidFill>
                  <a:srgbClr val="F0204F"/>
                </a:solidFill>
                <a:latin typeface="Graphik"/>
              </a:rPr>
              <a:t>              </a:t>
            </a:r>
            <a:r>
              <a:rPr lang="en-US" sz="1400" dirty="0">
                <a:solidFill>
                  <a:srgbClr val="000000"/>
                </a:solidFill>
                <a:latin typeface="Lyon Text"/>
              </a:rPr>
              <a:t>OCT 19, 2017</a:t>
            </a:r>
            <a:br>
              <a:rPr lang="en-US" sz="2000" dirty="0">
                <a:solidFill>
                  <a:srgbClr val="000000"/>
                </a:solidFill>
                <a:latin typeface="Lyon Text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17557"/>
            <a:ext cx="8509103" cy="4331369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Last year, a </a:t>
            </a:r>
            <a:r>
              <a:rPr lang="en-US" dirty="0">
                <a:solidFill>
                  <a:srgbClr val="FF0000"/>
                </a:solidFill>
              </a:rPr>
              <a:t>77-year-old woman traveled to a clinic in Georgia to have stem cells injected in her eyes</a:t>
            </a:r>
            <a:r>
              <a:rPr lang="en-US" dirty="0"/>
              <a:t>. She came in hope of a cure—or at least something that could help her macular degeneration, which causes a dark spot to appear in the center of vision.</a:t>
            </a:r>
          </a:p>
          <a:p>
            <a:endParaRPr lang="en-US" dirty="0"/>
          </a:p>
          <a:p>
            <a:r>
              <a:rPr lang="en-US" dirty="0"/>
              <a:t>The procedure was supposed to work like this: The clinic would take fat from her belly, separate out stem cells that naturally occur in fat, and inject them into her eyes to regenerate damaged tissue. The procedure </a:t>
            </a:r>
            <a:r>
              <a:rPr lang="en-US" dirty="0">
                <a:solidFill>
                  <a:srgbClr val="FF0000"/>
                </a:solidFill>
              </a:rPr>
              <a:t>cost $8,900</a:t>
            </a:r>
            <a:r>
              <a:rPr lang="en-US" dirty="0"/>
              <a:t>. It had not been approved by the Food and Drug Administration and was not covered by insurance. To pay out of pocket, she had to raise money on a crowdfunding site.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Her vision did not get better. It got much worse. </a:t>
            </a:r>
            <a:r>
              <a:rPr lang="en-US" dirty="0"/>
              <a:t>Within three months, her retinas—the eye’s layer of light-sensitive cells—had peeled away from the rest of her eyes. As a result, she can only make out hand motions in her right eye and light in the left, according to a recent case report. She could no longer walk on her own.</a:t>
            </a:r>
          </a:p>
          <a:p>
            <a:endParaRPr lang="en-US" dirty="0"/>
          </a:p>
          <a:p>
            <a:r>
              <a:rPr lang="en-US" dirty="0"/>
              <a:t>In March, eye doctors based primarily at the Bascom Palmer Eye Institute in Miami had published a widely covered report describing three eerily similar cases: </a:t>
            </a:r>
            <a:r>
              <a:rPr lang="en-US" dirty="0">
                <a:solidFill>
                  <a:srgbClr val="FF0000"/>
                </a:solidFill>
              </a:rPr>
              <a:t>Three elderly women with macular degeneration got stem cells</a:t>
            </a:r>
            <a:r>
              <a:rPr lang="en-US" dirty="0"/>
              <a:t> derived from their own fat injected into their eyes at a different stem-cell clinic in Florida. </a:t>
            </a:r>
            <a:r>
              <a:rPr lang="en-US" dirty="0">
                <a:solidFill>
                  <a:srgbClr val="FF0000"/>
                </a:solidFill>
              </a:rPr>
              <a:t>The same thing happened</a:t>
            </a:r>
            <a:r>
              <a:rPr lang="en-US" dirty="0"/>
              <a:t>: Their retinas became detached, and they went blind. The doctors ended up examining the 77-year-old woman too, which led to the recent case report describing her condition.</a:t>
            </a:r>
          </a:p>
        </p:txBody>
      </p:sp>
    </p:spTree>
    <p:extLst>
      <p:ext uri="{BB962C8B-B14F-4D97-AF65-F5344CB8AC3E}">
        <p14:creationId xmlns:p14="http://schemas.microsoft.com/office/powerpoint/2010/main" val="375393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1168"/>
            <a:ext cx="8509103" cy="926020"/>
          </a:xfrm>
        </p:spPr>
        <p:txBody>
          <a:bodyPr/>
          <a:lstStyle/>
          <a:p>
            <a:r>
              <a:rPr lang="en-US" altLang="en-US" dirty="0"/>
              <a:t>Study Phase 1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386" y="1643063"/>
            <a:ext cx="7882759" cy="445293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Initial introduction of an investigational new drug in humans</a:t>
            </a:r>
          </a:p>
          <a:p>
            <a:endParaRPr lang="en-US" altLang="en-US" sz="2800" dirty="0"/>
          </a:p>
          <a:p>
            <a:r>
              <a:rPr lang="en-US" altLang="en-US" sz="2800" dirty="0"/>
              <a:t>Goal is to obtain sufficient information about the drug’s pharmacokinetics and pharmacological effect to permit the design of well-controlled, scientifically valid, Phase 2 studies.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934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35403"/>
            <a:ext cx="8509103" cy="926020"/>
          </a:xfrm>
        </p:spPr>
        <p:txBody>
          <a:bodyPr/>
          <a:lstStyle/>
          <a:p>
            <a:r>
              <a:rPr lang="en-US" altLang="en-US" dirty="0"/>
              <a:t>Study Phase 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Controlled clinical studies to evaluate the effectiveness of the drug and the common short term side effects and risks</a:t>
            </a:r>
          </a:p>
          <a:p>
            <a:endParaRPr lang="en-US" altLang="en-US" sz="2800" dirty="0"/>
          </a:p>
          <a:p>
            <a:r>
              <a:rPr lang="en-US" altLang="en-US" sz="2800" dirty="0"/>
              <a:t>Relatively small number of patients usually involving no more than several hundred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9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2700"/>
            <a:ext cx="8509103" cy="926020"/>
          </a:xfrm>
        </p:spPr>
        <p:txBody>
          <a:bodyPr/>
          <a:lstStyle/>
          <a:p>
            <a:r>
              <a:rPr lang="en-US" altLang="en-US" dirty="0"/>
              <a:t>Study Phase 3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97269"/>
            <a:ext cx="8509103" cy="4498549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Expanded controlled studies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Performed after preliminary evidence suggesting effectiveness of the drug has been obtained.</a:t>
            </a:r>
          </a:p>
          <a:p>
            <a:endParaRPr lang="en-US" altLang="en-US" sz="2800" dirty="0"/>
          </a:p>
          <a:p>
            <a:r>
              <a:rPr lang="en-US" altLang="en-US" sz="2800" dirty="0"/>
              <a:t>Evaluate the overall benefit-risk relationship and provide adequate basis for physician labeling</a:t>
            </a:r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379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855" y="262759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All drugs have some risk</a:t>
            </a:r>
          </a:p>
          <a:p>
            <a:endParaRPr lang="en-US" dirty="0"/>
          </a:p>
          <a:p>
            <a:r>
              <a:rPr lang="en-US" dirty="0"/>
              <a:t>Assessment improves as more individuals receive the drug product</a:t>
            </a:r>
          </a:p>
          <a:p>
            <a:endParaRPr lang="en-US" dirty="0"/>
          </a:p>
          <a:p>
            <a:r>
              <a:rPr lang="en-US" dirty="0"/>
              <a:t>Usually not completely known</a:t>
            </a:r>
          </a:p>
        </p:txBody>
      </p:sp>
    </p:spTree>
    <p:extLst>
      <p:ext uri="{BB962C8B-B14F-4D97-AF65-F5344CB8AC3E}">
        <p14:creationId xmlns:p14="http://schemas.microsoft.com/office/powerpoint/2010/main" val="90869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7559" y="246993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Basis for Approval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r>
              <a:rPr lang="en-US" dirty="0"/>
              <a:t>Benefits outweigh the risks when the drug product is taken by the intended population as labeled </a:t>
            </a:r>
          </a:p>
          <a:p>
            <a:endParaRPr lang="en-US" dirty="0"/>
          </a:p>
          <a:p>
            <a:r>
              <a:rPr lang="en-US" dirty="0"/>
              <a:t>Expected to be demonstrated in replicated </a:t>
            </a:r>
            <a:r>
              <a:rPr lang="en-US" dirty="0">
                <a:solidFill>
                  <a:srgbClr val="FF0000"/>
                </a:solidFill>
              </a:rPr>
              <a:t>adequate and well controlled </a:t>
            </a:r>
            <a:r>
              <a:rPr lang="en-US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125052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9700"/>
            <a:ext cx="7697204" cy="926020"/>
          </a:xfrm>
        </p:spPr>
        <p:txBody>
          <a:bodyPr/>
          <a:lstStyle/>
          <a:p>
            <a:r>
              <a:rPr lang="en-US" dirty="0"/>
              <a:t>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31495"/>
            <a:ext cx="8509103" cy="4964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Must have equipoise or balancing of</a:t>
            </a:r>
          </a:p>
          <a:p>
            <a:pPr lvl="1"/>
            <a:r>
              <a:rPr lang="en-US" dirty="0"/>
              <a:t>Potential benefit from drug product</a:t>
            </a:r>
          </a:p>
          <a:p>
            <a:pPr lvl="1"/>
            <a:r>
              <a:rPr lang="en-US" dirty="0"/>
              <a:t>Potential adverse event from drug product</a:t>
            </a:r>
          </a:p>
          <a:p>
            <a:pPr lvl="1"/>
            <a:r>
              <a:rPr lang="en-US" dirty="0"/>
              <a:t>Potential safety from not taking a new product</a:t>
            </a:r>
          </a:p>
          <a:p>
            <a:pPr lvl="1"/>
            <a:r>
              <a:rPr lang="en-US" dirty="0"/>
              <a:t>Potential loss from disease condition if not taking an effective therapy</a:t>
            </a:r>
          </a:p>
          <a:p>
            <a:pPr lvl="1"/>
            <a:r>
              <a:rPr lang="en-US" dirty="0"/>
              <a:t>Missing out on an alternative therapy </a:t>
            </a:r>
          </a:p>
          <a:p>
            <a:pPr lvl="1"/>
            <a:endParaRPr lang="en-US" dirty="0"/>
          </a:p>
          <a:p>
            <a:r>
              <a:rPr lang="en-US" dirty="0"/>
              <a:t>Bottom Line-  Clinical trials benefit future populations, not the individuals in the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4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51168"/>
            <a:ext cx="8509103" cy="926020"/>
          </a:xfrm>
        </p:spPr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Anatomic</a:t>
            </a:r>
          </a:p>
          <a:p>
            <a:r>
              <a:rPr lang="en-US" dirty="0"/>
              <a:t>Objective – Instrumentation</a:t>
            </a:r>
          </a:p>
          <a:p>
            <a:r>
              <a:rPr lang="en-US" dirty="0"/>
              <a:t>Subjective – with interpretation</a:t>
            </a:r>
          </a:p>
          <a:p>
            <a:r>
              <a:rPr lang="en-US" dirty="0"/>
              <a:t>Patient reported –single question</a:t>
            </a:r>
          </a:p>
          <a:p>
            <a:r>
              <a:rPr lang="en-US" dirty="0"/>
              <a:t>Patient reported – multiple domains</a:t>
            </a:r>
          </a:p>
        </p:txBody>
      </p:sp>
    </p:spTree>
    <p:extLst>
      <p:ext uri="{BB962C8B-B14F-4D97-AF65-F5344CB8AC3E}">
        <p14:creationId xmlns:p14="http://schemas.microsoft.com/office/powerpoint/2010/main" val="285404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3658"/>
            <a:ext cx="8509103" cy="926020"/>
          </a:xfrm>
        </p:spPr>
        <p:txBody>
          <a:bodyPr/>
          <a:lstStyle/>
          <a:p>
            <a:r>
              <a:rPr lang="en-US" altLang="en-US" dirty="0"/>
              <a:t>Anatomic Predictors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Must predict a clinical benefit for patient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56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785"/>
            <a:ext cx="7681162" cy="9260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Federal Food, Drug and Cosmetic Act, as amended (FD&amp;C Act)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Regulation of Interstate Commerce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Drugs (NDA)</a:t>
            </a:r>
          </a:p>
          <a:p>
            <a:pPr lvl="1"/>
            <a:r>
              <a:rPr lang="en-US" dirty="0"/>
              <a:t>Devices (PMA)</a:t>
            </a:r>
          </a:p>
          <a:p>
            <a:pPr lvl="1"/>
            <a:r>
              <a:rPr lang="en-US" dirty="0"/>
              <a:t>Cosmetics</a:t>
            </a:r>
          </a:p>
        </p:txBody>
      </p:sp>
    </p:spTree>
    <p:extLst>
      <p:ext uri="{BB962C8B-B14F-4D97-AF65-F5344CB8AC3E}">
        <p14:creationId xmlns:p14="http://schemas.microsoft.com/office/powerpoint/2010/main" val="1278680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266934"/>
            <a:ext cx="7857624" cy="926020"/>
          </a:xfrm>
        </p:spPr>
        <p:txBody>
          <a:bodyPr/>
          <a:lstStyle/>
          <a:p>
            <a:r>
              <a:rPr lang="en-US" dirty="0"/>
              <a:t>Objective/Instrument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15453"/>
            <a:ext cx="8509103" cy="4980365"/>
          </a:xfrm>
        </p:spPr>
        <p:txBody>
          <a:bodyPr/>
          <a:lstStyle/>
          <a:p>
            <a:r>
              <a:rPr lang="en-US" dirty="0"/>
              <a:t>Intraocular pressure, Refractive power, Pupil size, Tear production </a:t>
            </a:r>
          </a:p>
          <a:p>
            <a:endParaRPr lang="en-US" dirty="0"/>
          </a:p>
          <a:p>
            <a:r>
              <a:rPr lang="en-US" dirty="0"/>
              <a:t>How much is clinically important?</a:t>
            </a:r>
          </a:p>
          <a:p>
            <a:endParaRPr lang="en-US" dirty="0"/>
          </a:p>
          <a:p>
            <a:r>
              <a:rPr lang="en-US" dirty="0"/>
              <a:t>The ability to measure a difference does not necessarily make it clinically important.</a:t>
            </a:r>
          </a:p>
        </p:txBody>
      </p:sp>
    </p:spTree>
    <p:extLst>
      <p:ext uri="{BB962C8B-B14F-4D97-AF65-F5344CB8AC3E}">
        <p14:creationId xmlns:p14="http://schemas.microsoft.com/office/powerpoint/2010/main" val="315755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934"/>
            <a:ext cx="7795392" cy="92602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subjective endpoint with interpretation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function</a:t>
            </a:r>
          </a:p>
          <a:p>
            <a:pPr lvl="1"/>
            <a:r>
              <a:rPr lang="en-US" dirty="0"/>
              <a:t>Visual acuity (ability to read letters)</a:t>
            </a:r>
          </a:p>
          <a:p>
            <a:pPr lvl="1"/>
            <a:r>
              <a:rPr lang="en-US" dirty="0"/>
              <a:t>Color vision (ability to differentiate colors)</a:t>
            </a:r>
          </a:p>
          <a:p>
            <a:pPr lvl="1"/>
            <a:r>
              <a:rPr lang="en-US" dirty="0"/>
              <a:t>Visual fields (how much area is seen)</a:t>
            </a:r>
          </a:p>
          <a:p>
            <a:pPr lvl="1"/>
            <a:r>
              <a:rPr lang="en-US" dirty="0"/>
              <a:t>Contrast sensitivity (low light conditions)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6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8465"/>
            <a:ext cx="8509103" cy="926020"/>
          </a:xfrm>
        </p:spPr>
        <p:txBody>
          <a:bodyPr/>
          <a:lstStyle/>
          <a:p>
            <a:r>
              <a:rPr lang="en-US" dirty="0"/>
              <a:t>Patient reported –single item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Itching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Ocular irritation</a:t>
            </a:r>
          </a:p>
          <a:p>
            <a:r>
              <a:rPr lang="en-US" dirty="0"/>
              <a:t>Ocular dryness</a:t>
            </a:r>
          </a:p>
        </p:txBody>
      </p:sp>
    </p:spTree>
    <p:extLst>
      <p:ext uri="{BB962C8B-B14F-4D97-AF65-F5344CB8AC3E}">
        <p14:creationId xmlns:p14="http://schemas.microsoft.com/office/powerpoint/2010/main" val="335251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66934"/>
            <a:ext cx="8509103" cy="926020"/>
          </a:xfrm>
        </p:spPr>
        <p:txBody>
          <a:bodyPr/>
          <a:lstStyle/>
          <a:p>
            <a:r>
              <a:rPr lang="en-US" sz="3600" dirty="0"/>
              <a:t>Patient Reported – Multiple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Life (QOL) Measures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Requires knowing how much weight to give to each domain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None of the ophthalmology QOL measures are currently validated (qualified)</a:t>
            </a:r>
          </a:p>
        </p:txBody>
      </p:sp>
    </p:spTree>
    <p:extLst>
      <p:ext uri="{BB962C8B-B14F-4D97-AF65-F5344CB8AC3E}">
        <p14:creationId xmlns:p14="http://schemas.microsoft.com/office/powerpoint/2010/main" val="65943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934"/>
            <a:ext cx="8509103" cy="926020"/>
          </a:xfrm>
        </p:spPr>
        <p:txBody>
          <a:bodyPr/>
          <a:lstStyle/>
          <a:p>
            <a:r>
              <a:rPr lang="en-US" altLang="en-US" dirty="0"/>
              <a:t>Pediatric Development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91916"/>
            <a:ext cx="8509103" cy="4483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/>
                </a:solidFill>
              </a:rPr>
              <a:t>Best Pharmaceuticals for Children Act   (BPCA)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6 month extension on patents and exclusivity for doing studies in pediatric patients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Voluntary program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/>
                </a:solidFill>
              </a:rPr>
              <a:t>Pediatric Research Equity Act  (PREA)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Requirement to conduct studies in children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Applies to  new active ingredient, new indication, new dosage form, new dosing regimen, or new route of administration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88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2699"/>
            <a:ext cx="8509103" cy="926020"/>
          </a:xfrm>
        </p:spPr>
        <p:txBody>
          <a:bodyPr/>
          <a:lstStyle/>
          <a:p>
            <a:r>
              <a:rPr lang="en-US" altLang="en-US" dirty="0"/>
              <a:t>Demographic Subsets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27747"/>
            <a:ext cx="8509103" cy="4868071"/>
          </a:xfrm>
        </p:spPr>
        <p:txBody>
          <a:bodyPr>
            <a:normAutofit/>
          </a:bodyPr>
          <a:lstStyle/>
          <a:p>
            <a:r>
              <a:rPr lang="en-US" altLang="en-US" dirty="0"/>
              <a:t>Pediatrics	0-17 years</a:t>
            </a:r>
          </a:p>
          <a:p>
            <a:r>
              <a:rPr lang="en-US" altLang="en-US" dirty="0"/>
              <a:t>Geriatrics- differences between ages</a:t>
            </a:r>
          </a:p>
          <a:p>
            <a:pPr lvl="1"/>
            <a:r>
              <a:rPr lang="en-US" altLang="en-US" dirty="0"/>
              <a:t>   &lt;65, </a:t>
            </a:r>
          </a:p>
          <a:p>
            <a:pPr lvl="1"/>
            <a:r>
              <a:rPr lang="en-US" altLang="en-US" dirty="0"/>
              <a:t>   65-75</a:t>
            </a:r>
          </a:p>
          <a:p>
            <a:pPr lvl="1"/>
            <a:r>
              <a:rPr lang="en-US" altLang="en-US" dirty="0"/>
              <a:t>   &gt;75</a:t>
            </a:r>
          </a:p>
          <a:p>
            <a:r>
              <a:rPr lang="en-US" altLang="en-US" dirty="0"/>
              <a:t>Gender</a:t>
            </a:r>
          </a:p>
          <a:p>
            <a:r>
              <a:rPr lang="en-US" altLang="en-US" dirty="0"/>
              <a:t>Race</a:t>
            </a:r>
          </a:p>
          <a:p>
            <a:r>
              <a:rPr lang="en-US" altLang="en-US" dirty="0"/>
              <a:t>Eye color</a:t>
            </a:r>
          </a:p>
        </p:txBody>
      </p:sp>
    </p:spTree>
    <p:extLst>
      <p:ext uri="{BB962C8B-B14F-4D97-AF65-F5344CB8AC3E}">
        <p14:creationId xmlns:p14="http://schemas.microsoft.com/office/powerpoint/2010/main" val="3348759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en-US" altLang="en-US" sz="1200" b="1" dirty="0">
              <a:latin typeface="Arial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934"/>
            <a:ext cx="8509103" cy="926020"/>
          </a:xfrm>
        </p:spPr>
        <p:txBody>
          <a:bodyPr/>
          <a:lstStyle/>
          <a:p>
            <a:r>
              <a:rPr lang="en-US" altLang="en-US" dirty="0"/>
              <a:t>How fast is the Review?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latin typeface="+mj-lt"/>
              </a:rPr>
              <a:t>Priority Review vs. Standard Review</a:t>
            </a:r>
          </a:p>
          <a:p>
            <a:endParaRPr lang="en-US" altLang="en-US" sz="2800" dirty="0">
              <a:latin typeface="+mj-lt"/>
            </a:endParaRPr>
          </a:p>
          <a:p>
            <a:r>
              <a:rPr lang="en-US" altLang="en-US" sz="2800" dirty="0">
                <a:latin typeface="+mj-lt"/>
              </a:rPr>
              <a:t>CDER’s definition of priority-</a:t>
            </a:r>
          </a:p>
          <a:p>
            <a:pPr marL="0" indent="0">
              <a:buNone/>
            </a:pPr>
            <a:endParaRPr lang="en-US" altLang="en-US" sz="2800" dirty="0">
              <a:latin typeface="+mj-lt"/>
            </a:endParaRPr>
          </a:p>
          <a:p>
            <a:pPr lvl="1">
              <a:lnSpc>
                <a:spcPct val="110000"/>
              </a:lnSpc>
            </a:pPr>
            <a:r>
              <a:rPr lang="en-US" altLang="en-US" sz="2800" dirty="0">
                <a:latin typeface="+mj-lt"/>
              </a:rPr>
              <a:t>a significant improvement, compared to marketed products for a serious or life-threatening condition</a:t>
            </a:r>
            <a:endParaRPr lang="en-US" altLang="en-US" sz="2800" baseline="30000" dirty="0">
              <a:latin typeface="+mj-lt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657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934"/>
            <a:ext cx="8509103" cy="926020"/>
          </a:xfrm>
        </p:spPr>
        <p:txBody>
          <a:bodyPr/>
          <a:lstStyle/>
          <a:p>
            <a:r>
              <a:rPr lang="en-US" altLang="en-US" dirty="0"/>
              <a:t>Review Goals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36810"/>
            <a:ext cx="8509103" cy="428604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400"/>
              </a:spcAft>
            </a:pPr>
            <a:endParaRPr lang="en-US" altLang="en-US" sz="1600" i="1" dirty="0"/>
          </a:p>
          <a:p>
            <a:pPr>
              <a:lnSpc>
                <a:spcPct val="80000"/>
              </a:lnSpc>
              <a:spcAft>
                <a:spcPts val="1400"/>
              </a:spcAft>
            </a:pPr>
            <a:r>
              <a:rPr lang="en-US" altLang="en-US" sz="2800" dirty="0"/>
              <a:t>Standard 	</a:t>
            </a:r>
          </a:p>
          <a:p>
            <a:pPr lvl="1">
              <a:lnSpc>
                <a:spcPct val="80000"/>
              </a:lnSpc>
              <a:spcAft>
                <a:spcPts val="1400"/>
              </a:spcAft>
            </a:pPr>
            <a:r>
              <a:rPr lang="en-US" altLang="en-US" sz="2800" dirty="0"/>
              <a:t>90% of submitted applications reviewed within 10 months (12 months for new molecular entities)</a:t>
            </a:r>
          </a:p>
          <a:p>
            <a:pPr>
              <a:lnSpc>
                <a:spcPct val="80000"/>
              </a:lnSpc>
              <a:spcAft>
                <a:spcPts val="1400"/>
              </a:spcAft>
            </a:pPr>
            <a:endParaRPr lang="en-US" altLang="en-US" sz="2800" dirty="0"/>
          </a:p>
          <a:p>
            <a:pPr>
              <a:lnSpc>
                <a:spcPct val="80000"/>
              </a:lnSpc>
              <a:spcAft>
                <a:spcPts val="1400"/>
              </a:spcAft>
            </a:pPr>
            <a:r>
              <a:rPr lang="en-US" altLang="en-US" sz="2800" dirty="0"/>
              <a:t>Priority</a:t>
            </a:r>
          </a:p>
          <a:p>
            <a:pPr lvl="1">
              <a:lnSpc>
                <a:spcPct val="80000"/>
              </a:lnSpc>
              <a:spcAft>
                <a:spcPts val="1400"/>
              </a:spcAft>
            </a:pPr>
            <a:r>
              <a:rPr lang="en-US" altLang="en-US" sz="2800" dirty="0"/>
              <a:t>90% of submitted applications reviewed within 6 months (8 months for new molecular entities)</a:t>
            </a:r>
          </a:p>
        </p:txBody>
      </p:sp>
    </p:spTree>
    <p:extLst>
      <p:ext uri="{BB962C8B-B14F-4D97-AF65-F5344CB8AC3E}">
        <p14:creationId xmlns:p14="http://schemas.microsoft.com/office/powerpoint/2010/main" val="188200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0207"/>
            <a:ext cx="7693572" cy="914400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effectLst/>
              </a:rPr>
              <a:t>Common reasons for a product </a:t>
            </a:r>
            <a:r>
              <a:rPr lang="en-US" sz="4000" b="0" dirty="0">
                <a:solidFill>
                  <a:srgbClr val="FF0000"/>
                </a:solidFill>
                <a:effectLst/>
              </a:rPr>
              <a:t>NOT</a:t>
            </a:r>
            <a:r>
              <a:rPr lang="en-US" sz="4000" b="0" dirty="0">
                <a:effectLst/>
              </a:rPr>
              <a:t> being approved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sz="2400" b="0" dirty="0"/>
              <a:t>Application never submitted.</a:t>
            </a:r>
          </a:p>
          <a:p>
            <a:endParaRPr lang="en-US" sz="2400" b="0" dirty="0"/>
          </a:p>
          <a:p>
            <a:r>
              <a:rPr lang="en-US" sz="2400" b="0" dirty="0"/>
              <a:t>No clinical benefit demonstrated for the proposed indication (or benefit does not outweigh the risk).</a:t>
            </a:r>
          </a:p>
          <a:p>
            <a:endParaRPr lang="en-US" sz="2400" b="0" dirty="0"/>
          </a:p>
          <a:p>
            <a:r>
              <a:rPr lang="en-US" sz="2400" b="0" dirty="0"/>
              <a:t>Quality of the product cannot be assured because the f</a:t>
            </a:r>
            <a:r>
              <a:rPr lang="en-US" sz="2400" dirty="0"/>
              <a:t>acility manufacturing the product is not in compliance with current good manufacturing practices.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1" y="6242050"/>
            <a:ext cx="1156138" cy="474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51169"/>
            <a:ext cx="8509103" cy="926020"/>
          </a:xfrm>
        </p:spPr>
        <p:txBody>
          <a:bodyPr/>
          <a:lstStyle/>
          <a:p>
            <a:r>
              <a:rPr lang="en-US" altLang="en-US" dirty="0"/>
              <a:t>FDA on the Web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49" y="1336007"/>
            <a:ext cx="8509103" cy="428604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FDA Website</a:t>
            </a:r>
          </a:p>
          <a:p>
            <a:pPr lvl="1"/>
            <a:r>
              <a:rPr lang="en-US" altLang="en-US" sz="2400" dirty="0"/>
              <a:t>www.fda.gov</a:t>
            </a:r>
            <a:endParaRPr lang="en-US" altLang="en-US" sz="2000" dirty="0"/>
          </a:p>
          <a:p>
            <a:endParaRPr lang="en-US" altLang="en-US" sz="2400" dirty="0"/>
          </a:p>
          <a:p>
            <a:r>
              <a:rPr lang="en-US" altLang="en-US" sz="2400" dirty="0"/>
              <a:t>IND Information</a:t>
            </a:r>
          </a:p>
          <a:p>
            <a:pPr lvl="1"/>
            <a:r>
              <a:rPr lang="en-US" altLang="en-US" sz="2000" dirty="0">
                <a:hlinkClick r:id="rId2"/>
              </a:rPr>
              <a:t>https://www.fda.gov/drugs/developmentapprovalprocess/howdrugsaredevelopedandapproved/approvalapplications/investigationalnewdrugindapplication/ucm071098.htm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Site for Clinical Investigators</a:t>
            </a:r>
          </a:p>
          <a:p>
            <a:pPr lvl="1"/>
            <a:r>
              <a:rPr lang="en-US" altLang="en-US" sz="2000" dirty="0">
                <a:hlinkClick r:id="rId3"/>
              </a:rPr>
              <a:t>https://www.fda.gov/drugs/developmentapprovalprocess/smallbusinessassistance/ucm2007049.htm</a:t>
            </a:r>
            <a:endParaRPr lang="en-US" altLang="en-US" sz="2000" dirty="0"/>
          </a:p>
          <a:p>
            <a:pPr marL="457200" lvl="1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30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253657"/>
            <a:ext cx="8509103" cy="926020"/>
          </a:xfrm>
        </p:spPr>
        <p:txBody>
          <a:bodyPr/>
          <a:lstStyle/>
          <a:p>
            <a:r>
              <a:rPr lang="en-US" dirty="0"/>
              <a:t>Public Health Service Act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Regulation of Interstate Commerce</a:t>
            </a:r>
          </a:p>
          <a:p>
            <a:pPr lvl="1"/>
            <a:r>
              <a:rPr lang="en-US" dirty="0"/>
              <a:t>Biologics (BLA)</a:t>
            </a:r>
          </a:p>
        </p:txBody>
      </p:sp>
    </p:spTree>
    <p:extLst>
      <p:ext uri="{BB962C8B-B14F-4D97-AF65-F5344CB8AC3E}">
        <p14:creationId xmlns:p14="http://schemas.microsoft.com/office/powerpoint/2010/main" val="3645824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FDA Website:	</a:t>
            </a:r>
            <a:r>
              <a:rPr lang="en-US" dirty="0">
                <a:solidFill>
                  <a:srgbClr val="FF0000"/>
                </a:solidFill>
              </a:rPr>
              <a:t>www.fda.gov</a:t>
            </a:r>
            <a:endParaRPr lang="en-US" sz="7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110884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53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0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779"/>
            <a:ext cx="8229600" cy="914400"/>
          </a:xfrm>
        </p:spPr>
        <p:txBody>
          <a:bodyPr/>
          <a:lstStyle/>
          <a:p>
            <a:r>
              <a:rPr lang="en-US" dirty="0"/>
              <a:t>Foods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Articles used for food or drink for man or other animals</a:t>
            </a:r>
          </a:p>
          <a:p>
            <a:endParaRPr lang="en-US" dirty="0"/>
          </a:p>
          <a:p>
            <a:r>
              <a:rPr lang="en-US" dirty="0"/>
              <a:t>Chewing gum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8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9700"/>
            <a:ext cx="8509103" cy="926020"/>
          </a:xfrm>
        </p:spPr>
        <p:txBody>
          <a:bodyPr/>
          <a:lstStyle/>
          <a:p>
            <a:r>
              <a:rPr lang="en-US" dirty="0"/>
              <a:t>Cosmetics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Articles intended to be rubbed, poured, sprinkled, or sprayed on, introduced into, otherwise applied to the human body or any part thereof for </a:t>
            </a:r>
            <a:r>
              <a:rPr lang="en-US" dirty="0">
                <a:solidFill>
                  <a:srgbClr val="7030A0"/>
                </a:solidFill>
              </a:rPr>
              <a:t>cleansing, beautifying, promoting attractiveness, or altering the appearance</a:t>
            </a:r>
          </a:p>
        </p:txBody>
      </p:sp>
    </p:spTree>
    <p:extLst>
      <p:ext uri="{BB962C8B-B14F-4D97-AF65-F5344CB8AC3E}">
        <p14:creationId xmlns:p14="http://schemas.microsoft.com/office/powerpoint/2010/main" val="366051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301785"/>
            <a:ext cx="8509103" cy="926020"/>
          </a:xfrm>
        </p:spPr>
        <p:txBody>
          <a:bodyPr/>
          <a:lstStyle/>
          <a:p>
            <a:r>
              <a:rPr lang="en-US" dirty="0"/>
              <a:t>Biologics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52337"/>
            <a:ext cx="8509103" cy="4643481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Viruses</a:t>
            </a:r>
            <a:r>
              <a:rPr lang="en-US" dirty="0"/>
              <a:t>, serum, toxins, antitoxins, vaccines, blood, blood components or derivatives, allergenic products or analogous products for the prevention, treatment or cure of diseases or injuries of man</a:t>
            </a:r>
          </a:p>
        </p:txBody>
      </p:sp>
    </p:spTree>
    <p:extLst>
      <p:ext uri="{BB962C8B-B14F-4D97-AF65-F5344CB8AC3E}">
        <p14:creationId xmlns:p14="http://schemas.microsoft.com/office/powerpoint/2010/main" val="378211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4747"/>
            <a:ext cx="8229600" cy="838200"/>
          </a:xfrm>
        </p:spPr>
        <p:txBody>
          <a:bodyPr/>
          <a:lstStyle/>
          <a:p>
            <a:r>
              <a:rPr lang="en-US" dirty="0"/>
              <a:t>Drugs and Devices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/>
              <a:t>Articles intended for use in the diagnosis, cure, mitigation, treatment or prevention of disease in man or other animals</a:t>
            </a:r>
          </a:p>
          <a:p>
            <a:endParaRPr lang="en-US" dirty="0"/>
          </a:p>
          <a:p>
            <a:r>
              <a:rPr lang="en-US" dirty="0"/>
              <a:t>Articles (other than food) intended to affect the structure or any function of the body of man or other animals</a:t>
            </a:r>
          </a:p>
        </p:txBody>
      </p:sp>
    </p:spTree>
    <p:extLst>
      <p:ext uri="{BB962C8B-B14F-4D97-AF65-F5344CB8AC3E}">
        <p14:creationId xmlns:p14="http://schemas.microsoft.com/office/powerpoint/2010/main" val="322585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2979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Drug vs. Device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A Device does not</a:t>
            </a:r>
          </a:p>
          <a:p>
            <a:pPr lvl="1"/>
            <a:r>
              <a:rPr lang="en-US" dirty="0"/>
              <a:t>achieve its primary intended purposes through </a:t>
            </a:r>
            <a:r>
              <a:rPr lang="en-US" dirty="0">
                <a:solidFill>
                  <a:srgbClr val="FF0000"/>
                </a:solidFill>
              </a:rPr>
              <a:t>chemical action</a:t>
            </a:r>
            <a:r>
              <a:rPr lang="en-US" dirty="0"/>
              <a:t> within or on the body of man or other animals and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not dependent upon being </a:t>
            </a:r>
            <a:r>
              <a:rPr lang="en-US" dirty="0">
                <a:solidFill>
                  <a:srgbClr val="FF0000"/>
                </a:solidFill>
              </a:rPr>
              <a:t>metabolized</a:t>
            </a:r>
            <a:r>
              <a:rPr lang="en-US" dirty="0"/>
              <a:t> for the achievement of its primary intended purposes</a:t>
            </a:r>
          </a:p>
        </p:txBody>
      </p:sp>
    </p:spTree>
    <p:extLst>
      <p:ext uri="{BB962C8B-B14F-4D97-AF65-F5344CB8AC3E}">
        <p14:creationId xmlns:p14="http://schemas.microsoft.com/office/powerpoint/2010/main" val="219323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1469</Words>
  <Application>Microsoft Office PowerPoint</Application>
  <PresentationFormat>On-screen Show (4:3)</PresentationFormat>
  <Paragraphs>252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Druk</vt:lpstr>
      <vt:lpstr>Graphik</vt:lpstr>
      <vt:lpstr>Helvetica</vt:lpstr>
      <vt:lpstr>Lyon Text</vt:lpstr>
      <vt:lpstr>Noe Text</vt:lpstr>
      <vt:lpstr>Office Theme</vt:lpstr>
      <vt:lpstr>FDA Processes for Assuring Safety and Efficacy for Ophthalmic Drugs </vt:lpstr>
      <vt:lpstr>Disclaimer</vt:lpstr>
      <vt:lpstr>Federal Food, Drug and Cosmetic Act, as amended (FD&amp;C Act)</vt:lpstr>
      <vt:lpstr>Public Health Service Act</vt:lpstr>
      <vt:lpstr>Foods</vt:lpstr>
      <vt:lpstr>Cosmetics</vt:lpstr>
      <vt:lpstr>Biologics</vt:lpstr>
      <vt:lpstr>Drugs and Devices</vt:lpstr>
      <vt:lpstr>Drug vs. Device</vt:lpstr>
      <vt:lpstr>Federal Food, Drug and Cosmetic Act (as amended)/ Public Health Service Act</vt:lpstr>
      <vt:lpstr>Food and Drugs Act</vt:lpstr>
      <vt:lpstr>Lash Lure</vt:lpstr>
      <vt:lpstr>Food Drug &amp; Cosmetic Act</vt:lpstr>
      <vt:lpstr>Amendments to FD&amp;C Act</vt:lpstr>
      <vt:lpstr>FD&amp;C Act (as amended)</vt:lpstr>
      <vt:lpstr>Mission of the Center for Drug Evaluation and Research</vt:lpstr>
      <vt:lpstr>Accomplished by</vt:lpstr>
      <vt:lpstr>What does the FDA not do?</vt:lpstr>
      <vt:lpstr>Clinical use may consist of</vt:lpstr>
      <vt:lpstr>Being careful about clinical trials</vt:lpstr>
      <vt:lpstr>SCIENCE A Woman Went Blind After Stem Cells Were Injected in Her Eyes And she isn’t the only one.  SARAH ZHANG              OCT 19, 2017 </vt:lpstr>
      <vt:lpstr>Study Phase 1</vt:lpstr>
      <vt:lpstr>Study Phase 2</vt:lpstr>
      <vt:lpstr>Study Phase 3</vt:lpstr>
      <vt:lpstr>Risk</vt:lpstr>
      <vt:lpstr>Basis for Approval</vt:lpstr>
      <vt:lpstr>Clinical Trials</vt:lpstr>
      <vt:lpstr>Endpoints</vt:lpstr>
      <vt:lpstr>Anatomic Predictors</vt:lpstr>
      <vt:lpstr>Objective/Instrument Measures</vt:lpstr>
      <vt:lpstr>Patient subjective endpoint with interpretation</vt:lpstr>
      <vt:lpstr>Patient reported –single item</vt:lpstr>
      <vt:lpstr>Patient Reported – Multiple domains</vt:lpstr>
      <vt:lpstr>Pediatric Development</vt:lpstr>
      <vt:lpstr>Demographic Subsets</vt:lpstr>
      <vt:lpstr>How fast is the Review?</vt:lpstr>
      <vt:lpstr>Review Goals</vt:lpstr>
      <vt:lpstr>Common reasons for a product NOT being approved</vt:lpstr>
      <vt:lpstr>FDA on the Web</vt:lpstr>
      <vt:lpstr>Questions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Annette Tonti</cp:lastModifiedBy>
  <cp:revision>127</cp:revision>
  <cp:lastPrinted>2017-06-05T18:57:35Z</cp:lastPrinted>
  <dcterms:created xsi:type="dcterms:W3CDTF">2015-10-02T20:33:31Z</dcterms:created>
  <dcterms:modified xsi:type="dcterms:W3CDTF">2018-10-03T17:01:39Z</dcterms:modified>
</cp:coreProperties>
</file>